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96" r:id="rId3"/>
    <p:sldId id="311" r:id="rId4"/>
    <p:sldId id="308" r:id="rId5"/>
    <p:sldId id="312" r:id="rId6"/>
    <p:sldId id="309" r:id="rId7"/>
    <p:sldId id="32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7030C-3610-46DE-900C-85DFC0852532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15173-7E98-44D7-931E-07DC5E1BF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077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7843776-E775-4404-BCB0-1A01116F8729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632FC37-7DD4-4E04-B1BD-E346629634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3776-E775-4404-BCB0-1A01116F8729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FC37-7DD4-4E04-B1BD-E346629634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3776-E775-4404-BCB0-1A01116F8729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FC37-7DD4-4E04-B1BD-E346629634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7843776-E775-4404-BCB0-1A01116F8729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FC37-7DD4-4E04-B1BD-E346629634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7843776-E775-4404-BCB0-1A01116F8729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632FC37-7DD4-4E04-B1BD-E3466296349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843776-E775-4404-BCB0-1A01116F8729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632FC37-7DD4-4E04-B1BD-E346629634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7843776-E775-4404-BCB0-1A01116F8729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632FC37-7DD4-4E04-B1BD-E3466296349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3776-E775-4404-BCB0-1A01116F8729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FC37-7DD4-4E04-B1BD-E346629634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843776-E775-4404-BCB0-1A01116F8729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632FC37-7DD4-4E04-B1BD-E346629634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7843776-E775-4404-BCB0-1A01116F8729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632FC37-7DD4-4E04-B1BD-E3466296349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7843776-E775-4404-BCB0-1A01116F8729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632FC37-7DD4-4E04-B1BD-E3466296349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7843776-E775-4404-BCB0-1A01116F8729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632FC37-7DD4-4E04-B1BD-E3466296349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zoom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428605"/>
            <a:ext cx="8062912" cy="1357321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528" y="188640"/>
            <a:ext cx="8352928" cy="642595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ru-RU" sz="4000" b="1" dirty="0" smtClean="0"/>
          </a:p>
          <a:p>
            <a:endParaRPr lang="ru-RU" sz="4000" b="1" dirty="0" smtClean="0"/>
          </a:p>
          <a:p>
            <a:endParaRPr lang="ru-RU" sz="4000" b="1" dirty="0"/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Развитие музыкального восприятия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дошкольников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51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2354" y="476672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 музыкального восприятия включает в себя способность переживать настроение и чувства, выражаемые композитором в музыкальном произведении, и получать от этого эстетическое удовольствие. 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920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Т</a:t>
            </a:r>
            <a:r>
              <a:rPr lang="ru-RU" dirty="0" smtClean="0">
                <a:effectLst/>
              </a:rPr>
              <a:t>ри </a:t>
            </a:r>
            <a:r>
              <a:rPr lang="ru-RU" dirty="0">
                <a:effectLst/>
              </a:rPr>
              <a:t>основных направления в использовании репертуара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приобщение </a:t>
            </a:r>
            <a:r>
              <a:rPr lang="ru-RU" sz="4000" dirty="0" smtClean="0">
                <a:solidFill>
                  <a:srgbClr val="FF0000"/>
                </a:solidFill>
              </a:rPr>
              <a:t>детей </a:t>
            </a:r>
            <a:r>
              <a:rPr lang="ru-RU" sz="4000" dirty="0">
                <a:solidFill>
                  <a:srgbClr val="FF0000"/>
                </a:solidFill>
              </a:rPr>
              <a:t>к миру классической </a:t>
            </a:r>
            <a:r>
              <a:rPr lang="ru-RU" sz="4000" dirty="0" smtClean="0">
                <a:solidFill>
                  <a:srgbClr val="FF0000"/>
                </a:solidFill>
              </a:rPr>
              <a:t>музыки.</a:t>
            </a:r>
          </a:p>
          <a:p>
            <a:r>
              <a:rPr lang="ru-RU" sz="4000" dirty="0">
                <a:solidFill>
                  <a:srgbClr val="FF0000"/>
                </a:solidFill>
              </a:rPr>
              <a:t>использование музыкального фольклора. 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4000" dirty="0">
                <a:solidFill>
                  <a:srgbClr val="FF0000"/>
                </a:solidFill>
              </a:rPr>
              <a:t>песни, написанные композиторами специально для </a:t>
            </a:r>
            <a:r>
              <a:rPr lang="ru-RU" sz="4000" dirty="0" smtClean="0">
                <a:solidFill>
                  <a:srgbClr val="FF0000"/>
                </a:solidFill>
              </a:rPr>
              <a:t>детей.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5486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effectLst/>
              </a:rPr>
              <a:t>Критерии </a:t>
            </a:r>
            <a:r>
              <a:rPr lang="ru-RU" sz="3600" dirty="0">
                <a:solidFill>
                  <a:schemeClr val="bg1"/>
                </a:solidFill>
                <a:effectLst/>
              </a:rPr>
              <a:t>доступности </a:t>
            </a:r>
            <a:r>
              <a:rPr lang="ru-RU" sz="3600" dirty="0" smtClean="0">
                <a:solidFill>
                  <a:schemeClr val="bg1"/>
                </a:solidFill>
                <a:effectLst/>
              </a:rPr>
              <a:t>музыкального репертуара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718" y="1772816"/>
            <a:ext cx="8229600" cy="45720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использование </a:t>
            </a:r>
            <a:r>
              <a:rPr lang="ru-RU" sz="3600" dirty="0" smtClean="0">
                <a:solidFill>
                  <a:srgbClr val="FF0000"/>
                </a:solidFill>
              </a:rPr>
              <a:t>знакомых </a:t>
            </a:r>
            <a:r>
              <a:rPr lang="ru-RU" sz="3600" dirty="0">
                <a:solidFill>
                  <a:srgbClr val="FF0000"/>
                </a:solidFill>
              </a:rPr>
              <a:t>детям </a:t>
            </a:r>
            <a:r>
              <a:rPr lang="ru-RU" sz="3600" dirty="0" smtClean="0">
                <a:solidFill>
                  <a:srgbClr val="FF0000"/>
                </a:solidFill>
              </a:rPr>
              <a:t>музыкальных жанров  (песня</a:t>
            </a:r>
            <a:r>
              <a:rPr lang="ru-RU" sz="3600" dirty="0">
                <a:solidFill>
                  <a:srgbClr val="FF0000"/>
                </a:solidFill>
              </a:rPr>
              <a:t>, танец и </a:t>
            </a:r>
            <a:r>
              <a:rPr lang="ru-RU" sz="3600" dirty="0" smtClean="0">
                <a:solidFill>
                  <a:srgbClr val="FF0000"/>
                </a:solidFill>
              </a:rPr>
              <a:t>марш). 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использование </a:t>
            </a:r>
            <a:r>
              <a:rPr lang="ru-RU" sz="3600" dirty="0">
                <a:solidFill>
                  <a:srgbClr val="FF0000"/>
                </a:solidFill>
              </a:rPr>
              <a:t>программно-изобразительных образов, близких детям (образы природы, сказочные персонажи, образы животных и птиц и т.д.). </a:t>
            </a:r>
          </a:p>
        </p:txBody>
      </p:sp>
    </p:spTree>
    <p:extLst>
      <p:ext uri="{BB962C8B-B14F-4D97-AF65-F5344CB8AC3E}">
        <p14:creationId xmlns:p14="http://schemas.microsoft.com/office/powerpoint/2010/main" val="4549805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153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200" dirty="0" smtClean="0"/>
              <a:t>Доступность </a:t>
            </a:r>
            <a:r>
              <a:rPr lang="ru-RU" sz="3200" dirty="0"/>
              <a:t>музыкального репертуара </a:t>
            </a:r>
            <a:r>
              <a:rPr lang="ru-RU" sz="3200" dirty="0" smtClean="0"/>
              <a:t> </a:t>
            </a:r>
            <a:r>
              <a:rPr lang="ru-RU" sz="3200" dirty="0"/>
              <a:t>связана с возрастными особенностями </a:t>
            </a:r>
            <a:r>
              <a:rPr lang="ru-RU" sz="3200" dirty="0" smtClean="0"/>
              <a:t>детей.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033151"/>
            <a:ext cx="76328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младшем дошкольном возрасте (от 3-х до 5-ти лет) объем слухового внимания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невелик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дети еще не готовы для восприятия продолжительных по звучанию музыкальных произведений. </a:t>
            </a:r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старшем дошкольном возрасте (от 5-ти до 6-7 лет) в репертуар для слушания музыки можно включать яркие произведения классической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музыки.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22817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effectLst/>
              </a:rPr>
              <a:t>М</a:t>
            </a:r>
            <a:r>
              <a:rPr lang="ru-RU" dirty="0" smtClean="0">
                <a:solidFill>
                  <a:schemeClr val="bg1"/>
                </a:solidFill>
                <a:effectLst/>
              </a:rPr>
              <a:t>етоды </a:t>
            </a:r>
            <a:r>
              <a:rPr lang="ru-RU" dirty="0">
                <a:solidFill>
                  <a:schemeClr val="bg1"/>
                </a:solidFill>
                <a:effectLst/>
              </a:rPr>
              <a:t>и </a:t>
            </a:r>
            <a:r>
              <a:rPr lang="ru-RU" dirty="0" smtClean="0">
                <a:solidFill>
                  <a:schemeClr val="bg1"/>
                </a:solidFill>
                <a:effectLst/>
              </a:rPr>
              <a:t>приемы развития музыкального </a:t>
            </a:r>
            <a:r>
              <a:rPr lang="ru-RU" dirty="0">
                <a:solidFill>
                  <a:schemeClr val="bg1"/>
                </a:solidFill>
                <a:effectLst/>
              </a:rPr>
              <a:t>восприятия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-</a:t>
            </a:r>
            <a:r>
              <a:rPr lang="ru-RU" sz="4400" dirty="0" smtClean="0">
                <a:solidFill>
                  <a:srgbClr val="FF0000"/>
                </a:solidFill>
              </a:rPr>
              <a:t>наглядно-слуховой;</a:t>
            </a:r>
            <a:endParaRPr lang="ru-RU" sz="4400" dirty="0">
              <a:solidFill>
                <a:srgbClr val="FF0000"/>
              </a:solidFill>
            </a:endParaRPr>
          </a:p>
          <a:p>
            <a:r>
              <a:rPr lang="ru-RU" sz="4400" dirty="0">
                <a:solidFill>
                  <a:srgbClr val="FF0000"/>
                </a:solidFill>
              </a:rPr>
              <a:t>-</a:t>
            </a:r>
            <a:r>
              <a:rPr lang="ru-RU" sz="4400" dirty="0" smtClean="0">
                <a:solidFill>
                  <a:srgbClr val="FF0000"/>
                </a:solidFill>
              </a:rPr>
              <a:t>словесный;</a:t>
            </a:r>
            <a:endParaRPr lang="ru-RU" sz="4400" dirty="0">
              <a:solidFill>
                <a:srgbClr val="FF0000"/>
              </a:solidFill>
            </a:endParaRPr>
          </a:p>
          <a:p>
            <a:r>
              <a:rPr lang="ru-RU" sz="4400" dirty="0">
                <a:solidFill>
                  <a:srgbClr val="FF0000"/>
                </a:solidFill>
              </a:rPr>
              <a:t>-</a:t>
            </a:r>
            <a:r>
              <a:rPr lang="ru-RU" sz="4400" dirty="0" smtClean="0">
                <a:solidFill>
                  <a:srgbClr val="FF0000"/>
                </a:solidFill>
              </a:rPr>
              <a:t>практический;</a:t>
            </a:r>
            <a:endParaRPr lang="ru-RU" sz="4400" dirty="0">
              <a:solidFill>
                <a:srgbClr val="FF0000"/>
              </a:solidFill>
            </a:endParaRPr>
          </a:p>
          <a:p>
            <a:r>
              <a:rPr lang="ru-RU" sz="4400" dirty="0">
                <a:solidFill>
                  <a:srgbClr val="FF0000"/>
                </a:solidFill>
              </a:rPr>
              <a:t>-</a:t>
            </a:r>
            <a:r>
              <a:rPr lang="ru-RU" sz="4400" dirty="0" smtClean="0">
                <a:solidFill>
                  <a:srgbClr val="FF0000"/>
                </a:solidFill>
              </a:rPr>
              <a:t>наглядно-зрительный;</a:t>
            </a:r>
            <a:endParaRPr lang="ru-RU" sz="4400" dirty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64008" indent="0" fontAlgn="base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43221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800" b="1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10104" y="2060848"/>
            <a:ext cx="612379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</a:rPr>
              <a:t>Спасибо </a:t>
            </a:r>
            <a:endParaRPr lang="ru-RU" sz="6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за </a:t>
            </a:r>
            <a:r>
              <a:rPr lang="ru-RU" sz="6000" b="1" dirty="0">
                <a:solidFill>
                  <a:srgbClr val="FF0000"/>
                </a:solidFill>
              </a:rPr>
              <a:t>внимание!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12931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166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Times New Roman</vt:lpstr>
      <vt:lpstr>Verdana</vt:lpstr>
      <vt:lpstr>Wingdings 2</vt:lpstr>
      <vt:lpstr>Яркая</vt:lpstr>
      <vt:lpstr> </vt:lpstr>
      <vt:lpstr>Презентация PowerPoint</vt:lpstr>
      <vt:lpstr>Три основных направления в использовании репертуара</vt:lpstr>
      <vt:lpstr>Критерии доступности музыкального репертуара </vt:lpstr>
      <vt:lpstr> Доступность музыкального репертуара  связана с возрастными особенностями детей.  </vt:lpstr>
      <vt:lpstr>Методы и приемы развития музыкального восприятия 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Натуся</dc:creator>
  <cp:lastModifiedBy>User</cp:lastModifiedBy>
  <cp:revision>83</cp:revision>
  <dcterms:created xsi:type="dcterms:W3CDTF">2011-01-17T14:43:51Z</dcterms:created>
  <dcterms:modified xsi:type="dcterms:W3CDTF">2019-12-14T00:57:19Z</dcterms:modified>
</cp:coreProperties>
</file>